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1" r:id="rId3"/>
    <p:sldId id="267" r:id="rId4"/>
    <p:sldId id="268" r:id="rId5"/>
    <p:sldId id="258" r:id="rId6"/>
    <p:sldId id="259" r:id="rId7"/>
    <p:sldId id="269" r:id="rId8"/>
    <p:sldId id="264" r:id="rId9"/>
    <p:sldId id="266" r:id="rId10"/>
    <p:sldId id="270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61" autoAdjust="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7802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4439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49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645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65585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465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81422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7228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6076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16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35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496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141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180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7977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8538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9552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DEAC894-30DE-4A0F-98A7-0A4357D66645}" type="datetimeFigureOut">
              <a:rPr lang="cs-CZ" smtClean="0"/>
              <a:t>16.11.2022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CA693F6-849C-4265-B113-6DB66FD626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482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kolavinarice.cz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zastupcereditele@skolavinarice.cz" TargetMode="External"/><Relationship Id="rId2" Type="http://schemas.openxmlformats.org/officeDocument/2006/relationships/hyperlink" Target="mailto:reditel@skolavinarice.c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eskaskola.cz/" TargetMode="External"/><Relationship Id="rId3" Type="http://schemas.openxmlformats.org/officeDocument/2006/relationships/hyperlink" Target="http://www.stredniskoly.cz/" TargetMode="External"/><Relationship Id="rId7" Type="http://schemas.openxmlformats.org/officeDocument/2006/relationships/hyperlink" Target="http://www.burzaskol.cz/" TargetMode="External"/><Relationship Id="rId2" Type="http://schemas.openxmlformats.org/officeDocument/2006/relationships/hyperlink" Target="http://www.infoabsolvent.cz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wo.cz/" TargetMode="External"/><Relationship Id="rId5" Type="http://schemas.openxmlformats.org/officeDocument/2006/relationships/hyperlink" Target="http://www.zkola.cz/" TargetMode="External"/><Relationship Id="rId10" Type="http://schemas.openxmlformats.org/officeDocument/2006/relationships/hyperlink" Target="http://www.proskoly.cz/" TargetMode="External"/><Relationship Id="rId4" Type="http://schemas.openxmlformats.org/officeDocument/2006/relationships/hyperlink" Target="http://www.atlasskolstv&#237;.cz/" TargetMode="External"/><Relationship Id="rId9" Type="http://schemas.openxmlformats.org/officeDocument/2006/relationships/hyperlink" Target="http://www.scio.cz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751682" y="583894"/>
            <a:ext cx="9751340" cy="2313542"/>
          </a:xfrm>
        </p:spPr>
        <p:txBody>
          <a:bodyPr>
            <a:normAutofit fontScale="90000"/>
          </a:bodyPr>
          <a:lstStyle/>
          <a:p>
            <a:pPr algn="ctr"/>
            <a:r>
              <a:rPr lang="cs-CZ" sz="5400" dirty="0"/>
              <a:t>Výchovné a kariérové poradenství </a:t>
            </a:r>
            <a:br>
              <a:rPr lang="cs-CZ" sz="5400" dirty="0"/>
            </a:br>
            <a:r>
              <a:rPr lang="cs-CZ" sz="5400" dirty="0"/>
              <a:t>v ZŠ a MŠ Vinařice, okres Kladno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cs-CZ" dirty="0">
              <a:latin typeface="+mn-lt"/>
            </a:endParaRPr>
          </a:p>
          <a:p>
            <a:endParaRPr lang="cs-CZ" dirty="0"/>
          </a:p>
          <a:p>
            <a:r>
              <a:rPr lang="cs-CZ" dirty="0">
                <a:latin typeface="+mn-lt"/>
              </a:rPr>
              <a:t>Mgr. Bc. Radomila  Krchová</a:t>
            </a:r>
          </a:p>
          <a:p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96055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12142"/>
            <a:ext cx="10018713" cy="802257"/>
          </a:xfrm>
        </p:spPr>
        <p:txBody>
          <a:bodyPr/>
          <a:lstStyle/>
          <a:p>
            <a:r>
              <a:rPr lang="cs-CZ" dirty="0"/>
              <a:t>Použité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87260" y="1784555"/>
            <a:ext cx="10604740" cy="56928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1.  Výchovný poradce: Výchovné a kariérové poradenství. </a:t>
            </a:r>
            <a:r>
              <a:rPr lang="cs-CZ" i="1" dirty="0"/>
              <a:t>Www.skolavinarice.cz</a:t>
            </a:r>
            <a:r>
              <a:rPr lang="cs-CZ" dirty="0"/>
              <a:t> [online]. 1.1.2017 [cit. 2019-01-22]. Dostupné z: </a:t>
            </a:r>
            <a:r>
              <a:rPr lang="cs-CZ" dirty="0">
                <a:hlinkClick r:id="rId2"/>
              </a:rPr>
              <a:t>www.skolavinarice.cz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2.  Výroční zpráva o činnosti školy 2017/2018. </a:t>
            </a:r>
            <a:r>
              <a:rPr lang="cs-CZ" i="1" dirty="0"/>
              <a:t>Www.skolavinarice.cz: Výroční zprávy</a:t>
            </a:r>
            <a:r>
              <a:rPr lang="cs-CZ" dirty="0"/>
              <a:t> [online]. 2018, 15.8.2018 [cit. 2019-01-22]. Dostupné z: </a:t>
            </a:r>
            <a:r>
              <a:rPr lang="cs-CZ" dirty="0">
                <a:hlinkClick r:id="rId2"/>
              </a:rPr>
              <a:t>www.skolavinarice.cz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i="1" dirty="0"/>
              <a:t>3.  Regionální školství: školský zákon, vyhlášky, předškolní, základní, střední, vyšší odborné a jiné vzdělávání, školy a školská zařízení, dotace, školní stravování, maturity, výkon ústavní a ochranné výchovy ; Pedagogičtí pracovníci : redakční uzávěrka .</a:t>
            </a:r>
            <a:r>
              <a:rPr lang="cs-CZ" dirty="0"/>
              <a:t>. Ostrava: </a:t>
            </a:r>
            <a:r>
              <a:rPr lang="cs-CZ" dirty="0" err="1"/>
              <a:t>Sagit</a:t>
            </a:r>
            <a:r>
              <a:rPr lang="cs-CZ" dirty="0"/>
              <a:t>, 2005. ÚZ. ISBN 978-80-7488-311-8.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3031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98408"/>
            <a:ext cx="10018713" cy="750498"/>
          </a:xfrm>
        </p:spPr>
        <p:txBody>
          <a:bodyPr>
            <a:normAutofit fontScale="90000"/>
          </a:bodyPr>
          <a:lstStyle/>
          <a:p>
            <a:r>
              <a:rPr lang="cs-CZ" dirty="0"/>
              <a:t>Standardní činnosti výchovného </a:t>
            </a:r>
            <a:br>
              <a:rPr lang="cs-CZ" dirty="0"/>
            </a:br>
            <a:r>
              <a:rPr lang="cs-CZ" dirty="0"/>
              <a:t>a kariérového poradce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4242" y="1"/>
            <a:ext cx="9268781" cy="6858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Poradenské činnosti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Metodické a informační činnosti</a:t>
            </a:r>
          </a:p>
        </p:txBody>
      </p:sp>
    </p:spTree>
    <p:extLst>
      <p:ext uri="{BB962C8B-B14F-4D97-AF65-F5344CB8AC3E}">
        <p14:creationId xmlns:p14="http://schemas.microsoft.com/office/powerpoint/2010/main" val="2947289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86263"/>
            <a:ext cx="10018713" cy="759125"/>
          </a:xfrm>
        </p:spPr>
        <p:txBody>
          <a:bodyPr>
            <a:normAutofit/>
          </a:bodyPr>
          <a:lstStyle/>
          <a:p>
            <a:r>
              <a:rPr lang="cs-CZ" dirty="0"/>
              <a:t>Poradenské činnosti VP</a:t>
            </a:r>
            <a:r>
              <a:rPr lang="cs-CZ" baseline="30000" dirty="0"/>
              <a:t>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47644" y="1181819"/>
            <a:ext cx="10544355" cy="5676181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Kariérové poradenství a poradenská pomoc při rozhodování o další vzdělávací a profesní cestě žáků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Vyhledávání a orientační šetření žáků, jejichž vývoj a vzdělávání vyžadují zvláštní pozornost a příprava návrhů na zvláštní péči o tyto žáky, spolupráce na přípravě, kontrole a evidenci PLPP pro žáky se SVP 1. stupně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Zprostředkování vstupní a předběžné diagnostiky SVP a mimořádného nadání a intervenčních činností pro žáky se SVP nebo mimořádně nadané žáky ve ŠPZ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Spolupráce se ŠPZ při zajišťování podpůrných opatření a intervenčních činností pro žáky se SVP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Příprava podmínek pro vzdělávání žáků se SVP ve škole, koordinace poskytování poradenských služeb těmto žákům školou a ŠPZ a koordinace vzdělávacích opatření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Poskytování služeb kariérového poradenství pro žáky se SVP a pro žáky uvedené v § 16 odst. 9 školského zákona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1078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38022"/>
            <a:ext cx="10018713" cy="793631"/>
          </a:xfrm>
        </p:spPr>
        <p:txBody>
          <a:bodyPr>
            <a:normAutofit/>
          </a:bodyPr>
          <a:lstStyle/>
          <a:p>
            <a:r>
              <a:rPr lang="cs-CZ" dirty="0"/>
              <a:t>Metodické a informační činnosti VP</a:t>
            </a:r>
            <a:r>
              <a:rPr lang="cs-CZ" baseline="30000" dirty="0"/>
              <a:t>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30392" y="1181819"/>
            <a:ext cx="10561608" cy="6029864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Poskytuje metodickou pomoc pedagogickým pracovníkům školy.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Zprostředkovává </a:t>
            </a:r>
            <a:r>
              <a:rPr lang="cs-CZ" dirty="0" err="1"/>
              <a:t>ped</a:t>
            </a:r>
            <a:r>
              <a:rPr lang="cs-CZ" dirty="0"/>
              <a:t>. pracovníkům nové metody pedagogické diagnostiky a intervence.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Poskytuje metodickou pomoc </a:t>
            </a:r>
            <a:r>
              <a:rPr lang="cs-CZ" dirty="0" err="1"/>
              <a:t>ped</a:t>
            </a:r>
            <a:r>
              <a:rPr lang="cs-CZ" dirty="0"/>
              <a:t>. pracovníkům školy v otázkách kariérového rozhodování žáků, integrace, VIP, práce s nadanými žáky apod.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Předává odborné informace z oblasti kariérového poradenství a péče o žáky se SVP </a:t>
            </a:r>
            <a:r>
              <a:rPr lang="cs-CZ" dirty="0" err="1"/>
              <a:t>ped</a:t>
            </a:r>
            <a:r>
              <a:rPr lang="cs-CZ" dirty="0"/>
              <a:t>. pracovníkům školy.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Sleduje změny v právních předpisech týkajících se problematiky výchovného poradenství a seznamuje s nimi ostatní </a:t>
            </a:r>
            <a:r>
              <a:rPr lang="cs-CZ" dirty="0" err="1"/>
              <a:t>ped</a:t>
            </a:r>
            <a:r>
              <a:rPr lang="cs-CZ" dirty="0"/>
              <a:t>. pracovníky.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Poskytuje žákům a jejich zákonným zástupcům informace o činnosti školy, ŠPZ v regionu, o jejich zaměřeních, kompetencích a možnostech využívání jejich služeb.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Shromažďuje odborné zprávy a informace o žácích v poradenské péči dalších poradenských zařízení a zajišťuje je v souladu s GDPR.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Vede písemné záznamy umožňující doložit rozsah a obsah činnosti výchovného poradce, navržená a realizovaná opatření.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0590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826264"/>
          </a:xfrm>
        </p:spPr>
        <p:txBody>
          <a:bodyPr>
            <a:normAutofit/>
          </a:bodyPr>
          <a:lstStyle/>
          <a:p>
            <a:r>
              <a:rPr lang="cs-CZ" dirty="0"/>
              <a:t>Kariérové poradenství</a:t>
            </a:r>
            <a:r>
              <a:rPr lang="cs-CZ" baseline="30000" dirty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72867" y="862291"/>
            <a:ext cx="10319133" cy="599570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Poskytuje poradenskou činnost pro rodiče, žáky při volbě povolání.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Sleduje právní předpisy, vyhlášky k dané problematice a o změnách informuje rodiče a žáky.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Spolupracuje s PPP a úřady práce a předává rodičům a žákům nové průzkumy o uplatnitelnosti na trhu práce v budoucnu.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Provádí průzkum předběžného zájmu žáků o studium na SŠ, OU /8.tř./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Dle přání rodičů nebo žáků zajišťuje PROFI testování k výběru vhodné profese.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Spolupracuje se zástupci středních škol a učilišť při besedách s vycházejícími žáky.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Shromažďuje nabídky a další informace o studiu na SŠ, SOU, G, víceletých G a seznamuje s nimi žáky. Na určené místo ve škole vyvěšuje informace o dnech otevřených dveří na SŠ, SOU, …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Zadává údaje do přihlášek na SŠ a generuje je z webového školního informačního systému </a:t>
            </a:r>
            <a:r>
              <a:rPr lang="cs-CZ" dirty="0" err="1"/>
              <a:t>skolaonline</a:t>
            </a:r>
            <a:r>
              <a:rPr lang="cs-CZ" dirty="0"/>
              <a:t>. </a:t>
            </a:r>
            <a:r>
              <a:rPr lang="cs-CZ" baseline="30000" dirty="0"/>
              <a:t>2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Zajistí předání Zápisového lístku na SŠ vycházejícím žákům.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Poskytuje rodičům a žákům informace k odvolacímu řízení, k druhému kolu přijímacího řízení. </a:t>
            </a:r>
          </a:p>
        </p:txBody>
      </p:sp>
    </p:spTree>
    <p:extLst>
      <p:ext uri="{BB962C8B-B14F-4D97-AF65-F5344CB8AC3E}">
        <p14:creationId xmlns:p14="http://schemas.microsoft.com/office/powerpoint/2010/main" val="2979654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"/>
            <a:ext cx="10018713" cy="815248"/>
          </a:xfrm>
        </p:spPr>
        <p:txBody>
          <a:bodyPr/>
          <a:lstStyle/>
          <a:p>
            <a:r>
              <a:rPr lang="cs-CZ" dirty="0"/>
              <a:t>Práce s žáky se SVP</a:t>
            </a:r>
            <a:r>
              <a:rPr lang="cs-CZ" baseline="30000" dirty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33908" y="1024569"/>
            <a:ext cx="10458091" cy="583343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Pomáhá třídním učitelům při vyhledávání a sledování žáků ohrožených školním neúspěchem.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Pomáhá učitelům při shromažďování materiálů pro psychologická a speciálně pedagogická vyšetření.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Podává návrhy na vyšetření žáků se zdravotním postižením nebo se zdravotním či sociálním znevýhodněním v pedagogicko-psychologické poradně nebo ve speciálně pedagogickém centru. Projednává danou problematiku se zákonnými zástupci žáka.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Podílí se na zpracování individuálních vzdělávacích plánů pro žáky se SVP.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Vede  dokumentaci každého žáka se SVP včetně evidence doporučení pro vzdělávání žáků se SVP.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Projednává užití slovního hodnocení u žáků se SVP.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3915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72527"/>
            <a:ext cx="10018713" cy="724620"/>
          </a:xfrm>
        </p:spPr>
        <p:txBody>
          <a:bodyPr>
            <a:normAutofit/>
          </a:bodyPr>
          <a:lstStyle/>
          <a:p>
            <a:r>
              <a:rPr lang="cs-CZ" dirty="0"/>
              <a:t>Kontakty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63638" y="836762"/>
            <a:ext cx="9139385" cy="6021237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Výchovná poradkyně: Mgr. Bc. Radomila Krchová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Kariérová poradkyně: Ing. Bc. Jana Lišková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Telefon: 312 274 546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Mobil VP: 736 752 158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Působiště: ředitelna školy (přízemí - budova 1. stupně)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E-mail: </a:t>
            </a:r>
            <a:r>
              <a:rPr lang="cs-CZ" dirty="0">
                <a:hlinkClick r:id="rId2"/>
              </a:rPr>
              <a:t>reditel@skolavinarice.cz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E-mail 2: </a:t>
            </a:r>
            <a:r>
              <a:rPr lang="cs-CZ" dirty="0">
                <a:hlinkClick r:id="rId3"/>
              </a:rPr>
              <a:t>zastupcereditele@skolavinarice.cz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Konzultační hodiny: po dohodě kdykoliv</a:t>
            </a:r>
          </a:p>
        </p:txBody>
      </p:sp>
    </p:spTree>
    <p:extLst>
      <p:ext uri="{BB962C8B-B14F-4D97-AF65-F5344CB8AC3E}">
        <p14:creationId xmlns:p14="http://schemas.microsoft.com/office/powerpoint/2010/main" val="3773053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12142"/>
            <a:ext cx="10018713" cy="923443"/>
          </a:xfrm>
        </p:spPr>
        <p:txBody>
          <a:bodyPr/>
          <a:lstStyle/>
          <a:p>
            <a:r>
              <a:rPr lang="cs-CZ" dirty="0"/>
              <a:t>Spolupráce</a:t>
            </a:r>
            <a:r>
              <a:rPr lang="cs-CZ" baseline="30000" dirty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3045124" y="1431984"/>
            <a:ext cx="3840867" cy="542601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i="1" dirty="0"/>
              <a:t>s poradenskými centry: </a:t>
            </a:r>
          </a:p>
          <a:p>
            <a:pPr marL="0" indent="0">
              <a:buNone/>
            </a:pPr>
            <a:endParaRPr lang="cs-CZ" i="1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PPP Kladno, Cyrila Boudy 2953, Kladno     </a:t>
            </a:r>
          </a:p>
          <a:p>
            <a:pPr marL="0" indent="0">
              <a:buNone/>
            </a:pPr>
            <a:r>
              <a:rPr lang="cs-CZ" dirty="0"/>
              <a:t>      tel.: 312 660 436, 312 661 044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PPP a SPC Koloběžka, Váňova 3180, Kladno</a:t>
            </a:r>
          </a:p>
          <a:p>
            <a:pPr marL="0" indent="0">
              <a:buNone/>
            </a:pPr>
            <a:r>
              <a:rPr lang="cs-CZ" dirty="0"/>
              <a:t>      tel.: 312 291 519                 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SPC Kladno, Pařížská 2249, Kladno           </a:t>
            </a:r>
          </a:p>
          <a:p>
            <a:pPr marL="0" indent="0">
              <a:buNone/>
            </a:pPr>
            <a:r>
              <a:rPr lang="cs-CZ" dirty="0"/>
              <a:t>      tel.: 312 686 018, 312 521 141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SVP Slaný, Tomanova 1361, Slaný            </a:t>
            </a:r>
          </a:p>
          <a:p>
            <a:pPr marL="0" indent="0">
              <a:buNone/>
            </a:pPr>
            <a:r>
              <a:rPr lang="cs-CZ" dirty="0"/>
              <a:t>      tel.: 312 520 569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Středisko ROSA, Římská 2846, Kladno      </a:t>
            </a:r>
          </a:p>
          <a:p>
            <a:pPr marL="0" indent="0">
              <a:buNone/>
            </a:pPr>
            <a:r>
              <a:rPr lang="cs-CZ" dirty="0"/>
              <a:t>      tel.: 312 267 917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970143" y="1"/>
            <a:ext cx="4532880" cy="56330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i="1" dirty="0"/>
              <a:t>s ostatními organizacemi: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OSPOD – orgány péče o dítě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Policie ČR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Městská policie Kladno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Dětští lékaři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IPS úřadu práce Kladno</a:t>
            </a:r>
          </a:p>
        </p:txBody>
      </p:sp>
    </p:spTree>
    <p:extLst>
      <p:ext uri="{BB962C8B-B14F-4D97-AF65-F5344CB8AC3E}">
        <p14:creationId xmlns:p14="http://schemas.microsoft.com/office/powerpoint/2010/main" val="633265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103517"/>
            <a:ext cx="10018713" cy="876984"/>
          </a:xfrm>
        </p:spPr>
        <p:txBody>
          <a:bodyPr/>
          <a:lstStyle/>
          <a:p>
            <a:r>
              <a:rPr lang="cs-CZ" dirty="0"/>
              <a:t>Užitečné odkazy</a:t>
            </a:r>
            <a:r>
              <a:rPr lang="cs-CZ" baseline="30000" dirty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68627" y="1355075"/>
            <a:ext cx="9134396" cy="481437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2"/>
              </a:rPr>
              <a:t>www.infoabsolvent.cz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3"/>
              </a:rPr>
              <a:t>www.stredniskoly.cz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4"/>
              </a:rPr>
              <a:t>www.atlasskolství.cz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5"/>
              </a:rPr>
              <a:t>www.zkola.cz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6"/>
              </a:rPr>
              <a:t>www.gwo.cz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7"/>
              </a:rPr>
              <a:t>www.burzaskol.cz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8"/>
              </a:rPr>
              <a:t>www.ceskaskola.cz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9"/>
              </a:rPr>
              <a:t>www.scio.cz</a:t>
            </a:r>
            <a:endParaRPr lang="cs-CZ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dirty="0">
                <a:hlinkClick r:id="rId10"/>
              </a:rPr>
              <a:t>www.proskoly.cz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86563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ax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</TotalTime>
  <Words>923</Words>
  <Application>Microsoft Office PowerPoint</Application>
  <PresentationFormat>Širokoúhlá obrazovka</PresentationFormat>
  <Paragraphs>86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Wingdings</vt:lpstr>
      <vt:lpstr>Paralaxa</vt:lpstr>
      <vt:lpstr>Výchovné a kariérové poradenství  v ZŠ a MŠ Vinařice, okres Kladno</vt:lpstr>
      <vt:lpstr>Standardní činnosti výchovného  a kariérového poradce</vt:lpstr>
      <vt:lpstr>Poradenské činnosti VP3</vt:lpstr>
      <vt:lpstr>Metodické a informační činnosti VP3</vt:lpstr>
      <vt:lpstr>Kariérové poradenství1</vt:lpstr>
      <vt:lpstr>Práce s žáky se SVP1</vt:lpstr>
      <vt:lpstr>Kontakty</vt:lpstr>
      <vt:lpstr>Spolupráce1</vt:lpstr>
      <vt:lpstr>Užitečné odkazy1</vt:lpstr>
      <vt:lpstr>Použité 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Výchovné a kariérové poradenství  v ZŠ a MŠ Vinařice, okres Kladno</dc:title>
  <dc:creator>skolavinarice@hotmail.com</dc:creator>
  <cp:lastModifiedBy>Krchova</cp:lastModifiedBy>
  <cp:revision>29</cp:revision>
  <dcterms:created xsi:type="dcterms:W3CDTF">2019-01-21T19:55:40Z</dcterms:created>
  <dcterms:modified xsi:type="dcterms:W3CDTF">2022-11-16T18:54:02Z</dcterms:modified>
</cp:coreProperties>
</file>